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26"/>
  </p:normalViewPr>
  <p:slideViewPr>
    <p:cSldViewPr snapToGrid="0" snapToObjects="1">
      <p:cViewPr varScale="1">
        <p:scale>
          <a:sx n="95" d="100"/>
          <a:sy n="9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22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1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1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5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3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6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244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8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9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1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6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5DD7-9CDC-2A41-869D-731C9BE35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Museums of 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40344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2EE4-BF2B-ED45-8F38-85B9DB73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99164"/>
            <a:ext cx="7729728" cy="1188720"/>
          </a:xfrm>
        </p:spPr>
        <p:txBody>
          <a:bodyPr/>
          <a:lstStyle/>
          <a:p>
            <a:r>
              <a:rPr lang="en-US" dirty="0"/>
              <a:t>Washington, D.C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40E18-0326-E74F-8F1C-A733E458F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643" y="2638044"/>
            <a:ext cx="4263793" cy="3101983"/>
          </a:xfrm>
        </p:spPr>
        <p:txBody>
          <a:bodyPr anchor="ctr"/>
          <a:lstStyle/>
          <a:p>
            <a:r>
              <a:rPr lang="en-US" dirty="0"/>
              <a:t>Capital of the United States</a:t>
            </a:r>
          </a:p>
          <a:p>
            <a:r>
              <a:rPr lang="en-US" dirty="0"/>
              <a:t>City is known for its history</a:t>
            </a:r>
          </a:p>
          <a:p>
            <a:r>
              <a:rPr lang="en-US" dirty="0"/>
              <a:t>Hundreds of monuments and museums</a:t>
            </a:r>
          </a:p>
          <a:p>
            <a:pPr lvl="1"/>
            <a:r>
              <a:rPr lang="en-US" dirty="0"/>
              <a:t>Majority are free!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DBD67-DABE-984A-8A01-BCA941CC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929" y="2918565"/>
            <a:ext cx="4222788" cy="282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3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B76-204B-4B4D-BCDF-B2278004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C3068-B8B7-B34D-8DC7-CA6C55F7B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Goals:</a:t>
            </a:r>
          </a:p>
          <a:p>
            <a:r>
              <a:rPr lang="en-US" dirty="0"/>
              <a:t>Collect, clean, and analyze data on the museums of Washington, D.C.</a:t>
            </a:r>
          </a:p>
          <a:p>
            <a:r>
              <a:rPr lang="en-US" dirty="0"/>
              <a:t>Answer the following questions: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What are the highest rated museums?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What museums are located closest to where a tourist is staying?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Are there museum ‘hubs’ in the city?</a:t>
            </a:r>
          </a:p>
          <a:p>
            <a:pPr marL="0" indent="0">
              <a:buNone/>
            </a:pPr>
            <a:r>
              <a:rPr lang="en-US" dirty="0"/>
              <a:t>Data:</a:t>
            </a:r>
          </a:p>
          <a:p>
            <a:r>
              <a:rPr lang="en-US" dirty="0"/>
              <a:t>Open source data from DC government</a:t>
            </a:r>
          </a:p>
          <a:p>
            <a:r>
              <a:rPr lang="en-US" dirty="0"/>
              <a:t>Foursquare API data</a:t>
            </a:r>
          </a:p>
        </p:txBody>
      </p:sp>
    </p:spTree>
    <p:extLst>
      <p:ext uri="{BB962C8B-B14F-4D97-AF65-F5344CB8AC3E}">
        <p14:creationId xmlns:p14="http://schemas.microsoft.com/office/powerpoint/2010/main" val="427060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48014-C0CD-2D46-B247-2D6E94F4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3200" dirty="0"/>
              <a:t>National Gallery of Art is the most popular museum in Washington, D.C. 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Top rating is 9.4 out of 10.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Most popular museums are Art museums.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16268-98C1-D84F-A9D9-BF99342E2C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8" y="2310742"/>
            <a:ext cx="4906272" cy="19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5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60F4-565F-7A42-98F9-BC2C1CF4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15" y="804671"/>
            <a:ext cx="4815840" cy="5248656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  <a:buClr>
                <a:schemeClr val="bg1">
                  <a:lumMod val="85000"/>
                </a:schemeClr>
              </a:buClr>
            </a:pPr>
            <a:r>
              <a:rPr lang="en-US" sz="2000" dirty="0"/>
              <a:t>Rankings of museums arranged by category.</a:t>
            </a:r>
          </a:p>
          <a:p>
            <a:pPr>
              <a:spcAft>
                <a:spcPts val="1200"/>
              </a:spcAft>
              <a:buClr>
                <a:schemeClr val="bg1">
                  <a:lumMod val="85000"/>
                </a:schemeClr>
              </a:buClr>
            </a:pPr>
            <a:r>
              <a:rPr lang="en-US" sz="2000" dirty="0"/>
              <a:t>Top museums:</a:t>
            </a:r>
          </a:p>
          <a:p>
            <a:pPr lvl="1">
              <a:spcAft>
                <a:spcPts val="1200"/>
              </a:spcAft>
              <a:buClr>
                <a:schemeClr val="bg1">
                  <a:lumMod val="85000"/>
                </a:schemeClr>
              </a:buClr>
            </a:pPr>
            <a:r>
              <a:rPr lang="en-US" sz="1800" dirty="0"/>
              <a:t>Art: National Gallery of Art </a:t>
            </a:r>
          </a:p>
          <a:p>
            <a:pPr lvl="1">
              <a:spcAft>
                <a:spcPts val="1200"/>
              </a:spcAft>
              <a:buClr>
                <a:schemeClr val="bg1">
                  <a:lumMod val="85000"/>
                </a:schemeClr>
              </a:buClr>
            </a:pPr>
            <a:r>
              <a:rPr lang="en-US" sz="1800" dirty="0"/>
              <a:t>History: National Archives Rotunda</a:t>
            </a:r>
          </a:p>
          <a:p>
            <a:pPr lvl="1">
              <a:spcAft>
                <a:spcPts val="1200"/>
              </a:spcAft>
              <a:buClr>
                <a:schemeClr val="bg1">
                  <a:lumMod val="85000"/>
                </a:schemeClr>
              </a:buClr>
            </a:pPr>
            <a:r>
              <a:rPr lang="en-US" sz="1800" dirty="0"/>
              <a:t>Science: National Air and Space Museum</a:t>
            </a:r>
          </a:p>
          <a:p>
            <a:pPr lvl="1">
              <a:spcAft>
                <a:spcPts val="1200"/>
              </a:spcAft>
              <a:buClr>
                <a:schemeClr val="bg1">
                  <a:lumMod val="85000"/>
                </a:schemeClr>
              </a:buClr>
            </a:pPr>
            <a:r>
              <a:rPr lang="en-US" sz="1800" dirty="0"/>
              <a:t>Other: National Archives and Record Administration and The </a:t>
            </a:r>
            <a:r>
              <a:rPr lang="en-US" sz="1800" dirty="0" err="1"/>
              <a:t>Kreeger</a:t>
            </a:r>
            <a:r>
              <a:rPr lang="en-US" sz="1800" dirty="0"/>
              <a:t> Museum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C9D96-7C0D-4042-9D89-0D444864618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"/>
          <a:stretch/>
        </p:blipFill>
        <p:spPr bwMode="auto">
          <a:xfrm>
            <a:off x="7269049" y="134470"/>
            <a:ext cx="3909527" cy="1729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F41ECC-F6F7-7F4D-B275-8F814FF211C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" b="5640"/>
          <a:stretch/>
        </p:blipFill>
        <p:spPr bwMode="auto">
          <a:xfrm>
            <a:off x="7269048" y="1958687"/>
            <a:ext cx="3909527" cy="1581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D6984-CB8A-2844-B7CB-CF29F3C03F5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/>
          <a:stretch/>
        </p:blipFill>
        <p:spPr bwMode="auto">
          <a:xfrm>
            <a:off x="7269048" y="3635173"/>
            <a:ext cx="3909527" cy="1515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DDD7B-E454-DC4D-86E7-BE2595251D59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r="2283"/>
          <a:stretch/>
        </p:blipFill>
        <p:spPr bwMode="auto">
          <a:xfrm>
            <a:off x="7269048" y="5246103"/>
            <a:ext cx="3909527" cy="1507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692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8E01-91B4-FB4F-863A-9A8BFAE28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When comparing museum categories against each other,  art museums (9.4) have the highest rankings. Followed by science (9.2), other (8.8), and history (8.5). 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DC visitors should really check out the art museums!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3C7DA-6546-9D4B-B7BF-9A370D48AFD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0" b="3746"/>
          <a:stretch/>
        </p:blipFill>
        <p:spPr bwMode="auto">
          <a:xfrm>
            <a:off x="132098" y="1543386"/>
            <a:ext cx="5824949" cy="3674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001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C009-9F6C-B94C-827C-04CDC209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21" y="871908"/>
            <a:ext cx="4815840" cy="5248656"/>
          </a:xfrm>
        </p:spPr>
        <p:txBody>
          <a:bodyPr anchor="ctr"/>
          <a:lstStyle/>
          <a:p>
            <a:pPr>
              <a:spcAft>
                <a:spcPts val="600"/>
              </a:spcAft>
              <a:buClr>
                <a:schemeClr val="bg1">
                  <a:lumMod val="95000"/>
                </a:schemeClr>
              </a:buClr>
            </a:pPr>
            <a:r>
              <a:rPr lang="en-US" sz="2000" dirty="0"/>
              <a:t>Map of the museums in D.C.</a:t>
            </a:r>
          </a:p>
          <a:p>
            <a:pPr>
              <a:spcAft>
                <a:spcPts val="600"/>
              </a:spcAft>
              <a:buClr>
                <a:schemeClr val="bg1">
                  <a:lumMod val="95000"/>
                </a:schemeClr>
              </a:buClr>
            </a:pPr>
            <a:r>
              <a:rPr lang="en-US" sz="2000" dirty="0"/>
              <a:t>Categories can be distinguished by colors:</a:t>
            </a:r>
          </a:p>
          <a:p>
            <a:pPr lvl="1">
              <a:spcAft>
                <a:spcPts val="600"/>
              </a:spcAft>
              <a:buClr>
                <a:schemeClr val="bg1">
                  <a:lumMod val="95000"/>
                </a:schemeClr>
              </a:buClr>
            </a:pPr>
            <a:r>
              <a:rPr lang="en-US" sz="1800" dirty="0"/>
              <a:t>Purple: History</a:t>
            </a:r>
          </a:p>
          <a:p>
            <a:pPr lvl="1">
              <a:spcAft>
                <a:spcPts val="600"/>
              </a:spcAft>
              <a:buClr>
                <a:schemeClr val="bg1">
                  <a:lumMod val="95000"/>
                </a:schemeClr>
              </a:buClr>
            </a:pPr>
            <a:r>
              <a:rPr lang="en-US" sz="1800" dirty="0"/>
              <a:t>Green: Science</a:t>
            </a:r>
          </a:p>
          <a:p>
            <a:pPr lvl="1">
              <a:spcAft>
                <a:spcPts val="600"/>
              </a:spcAft>
              <a:buClr>
                <a:schemeClr val="bg1">
                  <a:lumMod val="95000"/>
                </a:schemeClr>
              </a:buClr>
            </a:pPr>
            <a:r>
              <a:rPr lang="en-US" sz="1800" dirty="0"/>
              <a:t>Red:  Art</a:t>
            </a:r>
          </a:p>
          <a:p>
            <a:pPr lvl="1">
              <a:spcAft>
                <a:spcPts val="600"/>
              </a:spcAft>
              <a:buClr>
                <a:schemeClr val="bg1">
                  <a:lumMod val="95000"/>
                </a:schemeClr>
              </a:buClr>
            </a:pPr>
            <a:r>
              <a:rPr lang="en-US" sz="1800" dirty="0"/>
              <a:t>Blue: Other</a:t>
            </a:r>
          </a:p>
          <a:p>
            <a:pPr>
              <a:spcAft>
                <a:spcPts val="600"/>
              </a:spcAft>
              <a:buClr>
                <a:schemeClr val="bg1">
                  <a:lumMod val="95000"/>
                </a:schemeClr>
              </a:buClr>
            </a:pPr>
            <a:r>
              <a:rPr lang="en-US" sz="2000" dirty="0"/>
              <a:t>Most museums are located in downtown Washington, D.C.</a:t>
            </a:r>
          </a:p>
          <a:p>
            <a:pPr>
              <a:spcAft>
                <a:spcPts val="600"/>
              </a:spcAft>
              <a:buClr>
                <a:schemeClr val="bg1">
                  <a:lumMod val="95000"/>
                </a:schemeClr>
              </a:buClr>
            </a:pPr>
            <a:r>
              <a:rPr lang="en-US" sz="2000" dirty="0"/>
              <a:t>Science museum ‘hub’ in the Penn Quarter neighborhood.</a:t>
            </a:r>
            <a:endParaRPr lang="en-US" dirty="0"/>
          </a:p>
          <a:p>
            <a:pPr lvl="1">
              <a:buClr>
                <a:schemeClr val="bg1">
                  <a:lumMod val="95000"/>
                </a:schemeClr>
              </a:buClr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F2DC7-35EE-E247-94A7-CC92B2B86B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6" r="10796"/>
          <a:stretch/>
        </p:blipFill>
        <p:spPr bwMode="auto">
          <a:xfrm>
            <a:off x="6165420" y="1470398"/>
            <a:ext cx="5910039" cy="4313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46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FD23-DAA4-5643-83A8-39472229F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spcAft>
                <a:spcPts val="600"/>
              </a:spcAft>
            </a:pPr>
            <a:r>
              <a:rPr lang="en-US" sz="2000" dirty="0"/>
              <a:t>Map of neighborhoods in D.C.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Shows ranking of museum categories for each neighborhood.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Example: </a:t>
            </a:r>
          </a:p>
          <a:p>
            <a:pPr lvl="2"/>
            <a:r>
              <a:rPr lang="en-US" sz="1800" dirty="0"/>
              <a:t>Name: Mount Vernon Square</a:t>
            </a:r>
          </a:p>
          <a:p>
            <a:pPr lvl="2"/>
            <a:r>
              <a:rPr lang="en-US" sz="1800" dirty="0"/>
              <a:t>First: History</a:t>
            </a:r>
          </a:p>
          <a:p>
            <a:pPr lvl="2"/>
            <a:r>
              <a:rPr lang="en-US" sz="1800" dirty="0"/>
              <a:t>Second:  Art</a:t>
            </a:r>
          </a:p>
          <a:p>
            <a:pPr lvl="2"/>
            <a:r>
              <a:rPr lang="en-US" sz="1800" dirty="0"/>
              <a:t>Third: Other</a:t>
            </a:r>
          </a:p>
          <a:p>
            <a:pPr lvl="2"/>
            <a:r>
              <a:rPr lang="en-US" sz="1800" dirty="0"/>
              <a:t>Fourth: Science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Not all neighborhoods have museums and so are not included in map.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655BE-8EAB-4946-A864-AC62F568DAD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" r="14729"/>
          <a:stretch/>
        </p:blipFill>
        <p:spPr bwMode="auto">
          <a:xfrm>
            <a:off x="136376" y="1365948"/>
            <a:ext cx="5847566" cy="41261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049091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{56DEC392-0520-9D4F-9F9E-4A6686A0977C}tf10001120</Template>
  <TotalTime>252</TotalTime>
  <Words>312</Words>
  <Application>Microsoft Macintosh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Museums of Washington, D.C.</vt:lpstr>
      <vt:lpstr>Washington, D.C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Museums of Washington, D.C.</dc:title>
  <dc:creator>Jordan Rivera</dc:creator>
  <cp:lastModifiedBy>Jordan Rivera</cp:lastModifiedBy>
  <cp:revision>6</cp:revision>
  <dcterms:created xsi:type="dcterms:W3CDTF">2021-03-03T18:55:17Z</dcterms:created>
  <dcterms:modified xsi:type="dcterms:W3CDTF">2021-03-03T23:07:33Z</dcterms:modified>
</cp:coreProperties>
</file>